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noAutofit/>
          </a:bodyPr>
          <a:lstStyle/>
          <a:p>
            <a:r>
              <a:rPr lang="en-US" sz="8000" b="1" dirty="0" smtClean="0">
                <a:solidFill>
                  <a:srgbClr val="FF0000"/>
                </a:solidFill>
              </a:rPr>
              <a:t>Powers of Play </a:t>
            </a:r>
            <a:r>
              <a:rPr lang="en-US" sz="8000" dirty="0" smtClean="0">
                <a:solidFill>
                  <a:srgbClr val="FF0000"/>
                </a:solidFill>
              </a:rPr>
              <a:t/>
            </a:r>
            <a:br>
              <a:rPr lang="en-US" sz="8000" dirty="0" smtClean="0">
                <a:solidFill>
                  <a:srgbClr val="FF0000"/>
                </a:solidFill>
              </a:rPr>
            </a:br>
            <a:endParaRPr lang="en-US" sz="8000" dirty="0">
              <a:solidFill>
                <a:srgbClr val="FF0000"/>
              </a:solidFill>
            </a:endParaRPr>
          </a:p>
        </p:txBody>
      </p:sp>
      <p:sp>
        <p:nvSpPr>
          <p:cNvPr id="3" name="Subtitle 2"/>
          <p:cNvSpPr>
            <a:spLocks noGrp="1"/>
          </p:cNvSpPr>
          <p:nvPr>
            <p:ph type="subTitle" idx="1"/>
          </p:nvPr>
        </p:nvSpPr>
        <p:spPr>
          <a:xfrm>
            <a:off x="381000" y="3429000"/>
            <a:ext cx="8458200" cy="1752600"/>
          </a:xfrm>
        </p:spPr>
        <p:txBody>
          <a:bodyPr>
            <a:normAutofit/>
          </a:bodyPr>
          <a:lstStyle/>
          <a:p>
            <a:r>
              <a:rPr lang="en-US" sz="2800" dirty="0" smtClean="0">
                <a:solidFill>
                  <a:schemeClr val="tx1"/>
                </a:solidFill>
                <a:latin typeface="Arial" pitchFamily="34" charset="0"/>
                <a:cs typeface="Arial" pitchFamily="34" charset="0"/>
              </a:rPr>
              <a:t>By Pooja </a:t>
            </a:r>
            <a:r>
              <a:rPr lang="en-US" sz="2800" dirty="0" err="1" smtClean="0">
                <a:solidFill>
                  <a:schemeClr val="tx1"/>
                </a:solidFill>
                <a:latin typeface="Arial" pitchFamily="34" charset="0"/>
                <a:cs typeface="Arial" pitchFamily="34" charset="0"/>
              </a:rPr>
              <a:t>Foria</a:t>
            </a:r>
            <a:r>
              <a:rPr lang="en-US"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a:t>
            </a:r>
            <a:r>
              <a:rPr lang="en-US" sz="2800" dirty="0" smtClean="0">
                <a:solidFill>
                  <a:schemeClr val="tx1"/>
                </a:solidFill>
                <a:latin typeface="Arial" pitchFamily="34" charset="0"/>
                <a:cs typeface="Arial" pitchFamily="34" charset="0"/>
              </a:rPr>
              <a:t>academic </a:t>
            </a:r>
            <a:r>
              <a:rPr lang="en-US" sz="2800" dirty="0" smtClean="0">
                <a:solidFill>
                  <a:schemeClr val="tx1"/>
                </a:solidFill>
                <a:latin typeface="Arial" pitchFamily="34" charset="0"/>
                <a:cs typeface="Arial" pitchFamily="34" charset="0"/>
              </a:rPr>
              <a:t>coach, guide and </a:t>
            </a:r>
            <a:r>
              <a:rPr lang="en-US" sz="2800" dirty="0" smtClean="0">
                <a:solidFill>
                  <a:schemeClr val="tx1"/>
                </a:solidFill>
                <a:latin typeface="Arial" pitchFamily="34" charset="0"/>
                <a:cs typeface="Arial" pitchFamily="34" charset="0"/>
              </a:rPr>
              <a:t>blogger)</a:t>
            </a:r>
            <a:endParaRPr lang="en-US" sz="2800" dirty="0" smtClean="0">
              <a:solidFill>
                <a:schemeClr val="tx1"/>
              </a:solidFill>
              <a:latin typeface="Arial" pitchFamily="34" charset="0"/>
              <a:cs typeface="Arial" pitchFamily="34" charset="0"/>
            </a:endParaRPr>
          </a:p>
          <a:p>
            <a:endParaRPr lang="en-US" sz="2000" dirty="0">
              <a:solidFill>
                <a:schemeClr val="tx1"/>
              </a:solidFill>
              <a:latin typeface="Arial" pitchFamily="34" charset="0"/>
              <a:cs typeface="Arial" pitchFamily="34" charset="0"/>
            </a:endParaRPr>
          </a:p>
        </p:txBody>
      </p:sp>
      <p:pic>
        <p:nvPicPr>
          <p:cNvPr id="4" name="Picture 2" descr="Image result for was friedrich frobel first to introduced play"/>
          <p:cNvPicPr>
            <a:picLocks noChangeAspect="1" noChangeArrowheads="1"/>
          </p:cNvPicPr>
          <p:nvPr/>
        </p:nvPicPr>
        <p:blipFill>
          <a:blip r:embed="rId2" cstate="print"/>
          <a:srcRect/>
          <a:stretch>
            <a:fillRect/>
          </a:stretch>
        </p:blipFill>
        <p:spPr bwMode="auto">
          <a:xfrm>
            <a:off x="7010399" y="5105400"/>
            <a:ext cx="1524001" cy="1183482"/>
          </a:xfrm>
          <a:prstGeom prst="rect">
            <a:avLst/>
          </a:prstGeom>
          <a:noFill/>
        </p:spPr>
      </p:pic>
      <p:pic>
        <p:nvPicPr>
          <p:cNvPr id="2050" name="Picture 2" descr="Image result for beading play"/>
          <p:cNvPicPr>
            <a:picLocks noChangeAspect="1" noChangeArrowheads="1"/>
          </p:cNvPicPr>
          <p:nvPr/>
        </p:nvPicPr>
        <p:blipFill>
          <a:blip r:embed="rId3" cstate="print">
            <a:clrChange>
              <a:clrFrom>
                <a:srgbClr val="FFFFFF"/>
              </a:clrFrom>
              <a:clrTo>
                <a:srgbClr val="FFFFFF">
                  <a:alpha val="0"/>
                </a:srgbClr>
              </a:clrTo>
            </a:clrChange>
          </a:blip>
          <a:srcRect b="11124"/>
          <a:stretch>
            <a:fillRect/>
          </a:stretch>
        </p:blipFill>
        <p:spPr bwMode="auto">
          <a:xfrm>
            <a:off x="457200" y="5029200"/>
            <a:ext cx="1374173" cy="1066800"/>
          </a:xfrm>
          <a:prstGeom prst="rect">
            <a:avLst/>
          </a:prstGeom>
          <a:noFill/>
        </p:spPr>
      </p:pic>
      <p:sp>
        <p:nvSpPr>
          <p:cNvPr id="2052" name="AutoShape 4" descr="Image result for kids playing pla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Related image"/>
          <p:cNvPicPr>
            <a:picLocks noChangeAspect="1" noChangeArrowheads="1"/>
          </p:cNvPicPr>
          <p:nvPr/>
        </p:nvPicPr>
        <p:blipFill>
          <a:blip r:embed="rId4" cstate="print">
            <a:clrChange>
              <a:clrFrom>
                <a:srgbClr val="FEFEFC"/>
              </a:clrFrom>
              <a:clrTo>
                <a:srgbClr val="FEFEFC">
                  <a:alpha val="0"/>
                </a:srgbClr>
              </a:clrTo>
            </a:clrChange>
          </a:blip>
          <a:srcRect/>
          <a:stretch>
            <a:fillRect/>
          </a:stretch>
        </p:blipFill>
        <p:spPr bwMode="auto">
          <a:xfrm>
            <a:off x="2057400" y="4876800"/>
            <a:ext cx="2743200" cy="1676400"/>
          </a:xfrm>
          <a:prstGeom prst="rect">
            <a:avLst/>
          </a:prstGeom>
          <a:noFill/>
        </p:spPr>
      </p:pic>
      <p:sp>
        <p:nvSpPr>
          <p:cNvPr id="2056" name="AutoShape 8" descr="Image result for kids playing pla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Image result for kids playing pla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Image result for kids playing play clipar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81600" y="5029200"/>
            <a:ext cx="12954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369332"/>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p:txBody>
      </p:sp>
      <p:sp>
        <p:nvSpPr>
          <p:cNvPr id="23556"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Image result for play photo frame borders"/>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3554" name="Picture 2" descr="Image result for quotes on play"/>
          <p:cNvPicPr>
            <a:picLocks noChangeAspect="1" noChangeArrowheads="1"/>
          </p:cNvPicPr>
          <p:nvPr/>
        </p:nvPicPr>
        <p:blipFill>
          <a:blip r:embed="rId3"/>
          <a:srcRect/>
          <a:stretch>
            <a:fillRect/>
          </a:stretch>
        </p:blipFill>
        <p:spPr bwMode="auto">
          <a:xfrm>
            <a:off x="1752600" y="1295400"/>
            <a:ext cx="5715000" cy="3962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457200"/>
            <a:ext cx="7391400" cy="95410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cademy Engraved LET" pitchFamily="2" charset="0"/>
                <a:ea typeface="Times New Roman" pitchFamily="18" charset="0"/>
                <a:cs typeface="Arial" pitchFamily="34" charset="0"/>
              </a:rPr>
              <a:t>‘</a:t>
            </a:r>
            <a:r>
              <a:rPr kumimoji="0" lang="en-US" sz="2800" b="1" i="0" u="none" strike="noStrike" cap="none" normalizeH="0" baseline="0" dirty="0" smtClean="0">
                <a:ln>
                  <a:noFill/>
                </a:ln>
                <a:effectLst/>
                <a:latin typeface="Academy Engraved LET" pitchFamily="2" charset="0"/>
                <a:ea typeface="Times New Roman" pitchFamily="18" charset="0"/>
                <a:cs typeface="Arial" pitchFamily="34" charset="0"/>
              </a:rPr>
              <a:t>All work and no play, makes Jack a dull boy but </a:t>
            </a:r>
          </a:p>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smtClean="0">
                <a:latin typeface="Academy Engraved LET" pitchFamily="2" charset="0"/>
                <a:ea typeface="Times New Roman" pitchFamily="18" charset="0"/>
                <a:cs typeface="Arial" pitchFamily="34" charset="0"/>
              </a:rPr>
              <a:t> </a:t>
            </a:r>
            <a:r>
              <a:rPr lang="en-US" sz="2800" b="1" dirty="0" smtClean="0">
                <a:latin typeface="Academy Engraved LET" pitchFamily="2" charset="0"/>
                <a:ea typeface="Times New Roman" pitchFamily="18" charset="0"/>
                <a:cs typeface="Arial" pitchFamily="34" charset="0"/>
              </a:rPr>
              <a:t>    </a:t>
            </a:r>
            <a:r>
              <a:rPr kumimoji="0" lang="en-US" sz="2800" b="1" i="0" u="none" strike="noStrike" cap="none" normalizeH="0" baseline="0" dirty="0" smtClean="0">
                <a:ln>
                  <a:noFill/>
                </a:ln>
                <a:effectLst/>
                <a:latin typeface="Academy Engraved LET" pitchFamily="2" charset="0"/>
                <a:ea typeface="Times New Roman" pitchFamily="18" charset="0"/>
                <a:cs typeface="Arial" pitchFamily="34" charset="0"/>
              </a:rPr>
              <a:t>don’t you think it's making ours too.’</a:t>
            </a:r>
            <a:endParaRPr kumimoji="0" lang="en-US" sz="4000" b="1" i="0" u="none" strike="noStrike" cap="none" normalizeH="0" baseline="0" dirty="0" smtClean="0">
              <a:ln>
                <a:noFill/>
              </a:ln>
              <a:effectLst/>
              <a:latin typeface="Academy Engraved LET" pitchFamily="2" charset="0"/>
              <a:cs typeface="Arial" pitchFamily="34" charset="0"/>
            </a:endParaRPr>
          </a:p>
        </p:txBody>
      </p:sp>
      <p:sp>
        <p:nvSpPr>
          <p:cNvPr id="6" name="Rectangle 5"/>
          <p:cNvSpPr/>
          <p:nvPr/>
        </p:nvSpPr>
        <p:spPr>
          <a:xfrm>
            <a:off x="990600" y="1981200"/>
            <a:ext cx="7239000" cy="4001095"/>
          </a:xfrm>
          <a:prstGeom prst="rect">
            <a:avLst/>
          </a:prstGeom>
        </p:spPr>
        <p:txBody>
          <a:bodyPr wrap="square">
            <a:spAutoFit/>
          </a:bodyPr>
          <a:lstStyle/>
          <a:p>
            <a:pPr>
              <a:buFont typeface="Wingdings" pitchFamily="2" charset="2"/>
              <a:buChar char="v"/>
            </a:pPr>
            <a:r>
              <a:rPr lang="en-US" dirty="0" smtClean="0">
                <a:latin typeface="Arial" pitchFamily="34" charset="0"/>
                <a:cs typeface="Arial" pitchFamily="34" charset="0"/>
              </a:rPr>
              <a:t>Recent surveys of frustration, anger, depression, </a:t>
            </a:r>
            <a:r>
              <a:rPr lang="en-US" dirty="0" smtClean="0">
                <a:latin typeface="Arial" pitchFamily="34" charset="0"/>
                <a:cs typeface="Arial" pitchFamily="34" charset="0"/>
              </a:rPr>
              <a:t>illness, etc </a:t>
            </a:r>
            <a:r>
              <a:rPr lang="en-US" dirty="0" smtClean="0">
                <a:latin typeface="Arial" pitchFamily="34" charset="0"/>
                <a:cs typeface="Arial" pitchFamily="34" charset="0"/>
              </a:rPr>
              <a:t>have shown that how focusing on just marks and tests are </a:t>
            </a:r>
            <a:r>
              <a:rPr lang="en-US" dirty="0" smtClean="0">
                <a:latin typeface="Arial" pitchFamily="34" charset="0"/>
                <a:cs typeface="Arial" pitchFamily="34" charset="0"/>
              </a:rPr>
              <a:t>adversely affecting </a:t>
            </a:r>
            <a:r>
              <a:rPr lang="en-US" dirty="0" smtClean="0">
                <a:latin typeface="Arial" pitchFamily="34" charset="0"/>
                <a:cs typeface="Arial" pitchFamily="34" charset="0"/>
              </a:rPr>
              <a:t>a child’s innocent childhood</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 </a:t>
            </a:r>
            <a:r>
              <a:rPr lang="en-US" dirty="0" smtClean="0">
                <a:latin typeface="Arial" pitchFamily="34" charset="0"/>
                <a:cs typeface="Arial" pitchFamily="34" charset="0"/>
              </a:rPr>
              <a:t>It is true that academics is an important part of our life but just making it a centre of attraction and driving our children towards our goals </a:t>
            </a:r>
            <a:r>
              <a:rPr lang="en-US" dirty="0" smtClean="0">
                <a:latin typeface="Arial" pitchFamily="34" charset="0"/>
                <a:cs typeface="Arial" pitchFamily="34" charset="0"/>
              </a:rPr>
              <a:t>is </a:t>
            </a:r>
            <a:r>
              <a:rPr lang="en-US" dirty="0" smtClean="0">
                <a:latin typeface="Arial" pitchFamily="34" charset="0"/>
                <a:cs typeface="Arial" pitchFamily="34" charset="0"/>
              </a:rPr>
              <a:t>leading children to a verge of nervous breakdown , as for the children , their </a:t>
            </a:r>
            <a:r>
              <a:rPr lang="en-US" dirty="0" smtClean="0">
                <a:latin typeface="Arial" pitchFamily="34" charset="0"/>
                <a:cs typeface="Arial" pitchFamily="34" charset="0"/>
              </a:rPr>
              <a:t>only daily </a:t>
            </a:r>
            <a:r>
              <a:rPr lang="en-US" dirty="0" smtClean="0">
                <a:latin typeface="Arial" pitchFamily="34" charset="0"/>
                <a:cs typeface="Arial" pitchFamily="34" charset="0"/>
              </a:rPr>
              <a:t>task </a:t>
            </a:r>
            <a:r>
              <a:rPr lang="en-US" dirty="0" smtClean="0">
                <a:latin typeface="Arial" pitchFamily="34" charset="0"/>
                <a:cs typeface="Arial" pitchFamily="34" charset="0"/>
              </a:rPr>
              <a:t>has become </a:t>
            </a:r>
            <a:r>
              <a:rPr lang="en-US" dirty="0" smtClean="0">
                <a:latin typeface="Arial" pitchFamily="34" charset="0"/>
                <a:cs typeface="Arial" pitchFamily="34" charset="0"/>
              </a:rPr>
              <a:t>to go to school , do homework, study for the test and so on.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What </a:t>
            </a:r>
            <a:r>
              <a:rPr lang="en-US" dirty="0" smtClean="0">
                <a:latin typeface="Arial" pitchFamily="34" charset="0"/>
                <a:cs typeface="Arial" pitchFamily="34" charset="0"/>
              </a:rPr>
              <a:t>one has forgotten is to give time and space to the children that can help them break the monotony of their daily routine life and give them a chance to vent out their emotion from an outlet called </a:t>
            </a:r>
            <a:r>
              <a:rPr lang="en-US" sz="2000" dirty="0" smtClean="0">
                <a:solidFill>
                  <a:srgbClr val="FF0000"/>
                </a:solidFill>
                <a:latin typeface="Arial" pitchFamily="34" charset="0"/>
                <a:cs typeface="Arial" pitchFamily="34" charset="0"/>
              </a:rPr>
              <a:t>Play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990600" y="117693"/>
            <a:ext cx="7239000" cy="6740307"/>
          </a:xfrm>
          <a:prstGeom prst="rect">
            <a:avLst/>
          </a:prstGeom>
        </p:spPr>
        <p:txBody>
          <a:bodyPr wrap="square">
            <a:spAutoFit/>
          </a:bodyPr>
          <a:lstStyle/>
          <a:p>
            <a:pPr>
              <a:buFont typeface="Wingdings" pitchFamily="2" charset="2"/>
              <a:buChar char="v"/>
            </a:pPr>
            <a:r>
              <a:rPr lang="en-US" dirty="0" smtClean="0">
                <a:latin typeface="Arial" pitchFamily="34" charset="0"/>
                <a:cs typeface="Arial" pitchFamily="34" charset="0"/>
              </a:rPr>
              <a:t>Play symbolizes a feeling of freedom wherein </a:t>
            </a:r>
            <a:r>
              <a:rPr lang="en-US" dirty="0" smtClean="0">
                <a:latin typeface="Arial" pitchFamily="34" charset="0"/>
                <a:cs typeface="Arial" pitchFamily="34" charset="0"/>
              </a:rPr>
              <a:t>the children </a:t>
            </a:r>
            <a:r>
              <a:rPr lang="en-US" dirty="0" smtClean="0">
                <a:latin typeface="Arial" pitchFamily="34" charset="0"/>
                <a:cs typeface="Arial" pitchFamily="34" charset="0"/>
              </a:rPr>
              <a:t>can express their feelings and emotions associated with their personality</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Play should not be bided by control but it should be a freedom to do something out of box that involves creativity, originality and uniqueness. This can be achieved only if we allow our kids to experience different types of play in different forms. </a:t>
            </a:r>
            <a:endParaRPr lang="en-US" dirty="0" smtClean="0">
              <a:latin typeface="Arial" pitchFamily="34" charset="0"/>
              <a:cs typeface="Arial" pitchFamily="34" charset="0"/>
            </a:endParaRPr>
          </a:p>
          <a:p>
            <a:pPr>
              <a:buFont typeface="Wingdings" pitchFamily="2" charset="2"/>
              <a:buChar char="v"/>
            </a:pPr>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Play should not be just limited to one’s comfort zone but should be allowed to be explored out of one’s comfort zone .Remember; </a:t>
            </a:r>
            <a:r>
              <a:rPr lang="en-US" dirty="0" smtClean="0">
                <a:solidFill>
                  <a:srgbClr val="FF0000"/>
                </a:solidFill>
                <a:latin typeface="Arial" pitchFamily="34" charset="0"/>
                <a:cs typeface="Arial" pitchFamily="34" charset="0"/>
              </a:rPr>
              <a:t>Play is a form of exploration. </a:t>
            </a:r>
            <a:endParaRPr lang="en-US" dirty="0" smtClean="0">
              <a:solidFill>
                <a:srgbClr val="FF0000"/>
              </a:solidFill>
              <a:latin typeface="Arial" pitchFamily="34" charset="0"/>
              <a:cs typeface="Arial" pitchFamily="34" charset="0"/>
            </a:endParaRPr>
          </a:p>
          <a:p>
            <a:pPr>
              <a:buFont typeface="Wingdings" pitchFamily="2" charset="2"/>
              <a:buChar char="v"/>
            </a:pPr>
            <a:endParaRPr lang="en-US" dirty="0" smtClean="0">
              <a:latin typeface="Arial" pitchFamily="34" charset="0"/>
              <a:cs typeface="Arial" pitchFamily="34" charset="0"/>
            </a:endParaRPr>
          </a:p>
          <a:p>
            <a:pPr marL="342900" indent="-342900">
              <a:buFont typeface="Wingdings" pitchFamily="2" charset="2"/>
              <a:buChar char="v"/>
            </a:pPr>
            <a:r>
              <a:rPr lang="en-US" dirty="0" smtClean="0">
                <a:latin typeface="Arial" pitchFamily="34" charset="0"/>
                <a:cs typeface="Arial" pitchFamily="34" charset="0"/>
              </a:rPr>
              <a:t>It's a necessity, promoting to growth and development. </a:t>
            </a:r>
            <a:endParaRPr lang="en-US" dirty="0" smtClean="0">
              <a:latin typeface="Arial" pitchFamily="34" charset="0"/>
              <a:cs typeface="Arial" pitchFamily="34" charset="0"/>
            </a:endParaRPr>
          </a:p>
          <a:p>
            <a:pPr marL="342900" indent="-342900">
              <a:buFont typeface="Wingdings" pitchFamily="2" charset="2"/>
              <a:buChar char="v"/>
            </a:pPr>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Play has the therapeutic value to heal many problems and challenges a child faces in his infancy, and childhood stage .It has the ability to generate a stimulus – responded behavior</a:t>
            </a:r>
            <a:r>
              <a:rPr lang="en-US" dirty="0" smtClean="0">
                <a:latin typeface="Arial" pitchFamily="34" charset="0"/>
                <a:cs typeface="Arial" pitchFamily="34" charset="0"/>
              </a:rPr>
              <a:t>.</a:t>
            </a:r>
          </a:p>
          <a:p>
            <a:pPr>
              <a:buFont typeface="Wingdings" pitchFamily="2" charset="2"/>
              <a:buChar char="v"/>
            </a:pPr>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Play can promote multiple intelligences in a child. From good habits to concept of care , share and conflict resolution too can be learnt through play. </a:t>
            </a:r>
            <a:endParaRPr lang="en-US" dirty="0" smtClean="0">
              <a:latin typeface="Arial" pitchFamily="34" charset="0"/>
              <a:cs typeface="Arial" pitchFamily="34" charset="0"/>
            </a:endParaRPr>
          </a:p>
          <a:p>
            <a:pPr>
              <a:buFont typeface="Wingdings" pitchFamily="2" charset="2"/>
              <a:buChar char="v"/>
            </a:pPr>
            <a:endParaRPr lang="en-US" dirty="0" smtClean="0">
              <a:latin typeface="Arial" pitchFamily="34" charset="0"/>
              <a:cs typeface="Arial" pitchFamily="34" charset="0"/>
            </a:endParaRPr>
          </a:p>
          <a:p>
            <a:pPr>
              <a:buFont typeface="Wingdings" pitchFamily="2" charset="2"/>
              <a:buChar char="v"/>
            </a:pPr>
            <a:r>
              <a:rPr lang="en-US" b="1" dirty="0" smtClean="0">
                <a:solidFill>
                  <a:srgbClr val="FF0000"/>
                </a:solidFill>
                <a:latin typeface="Arial" pitchFamily="34" charset="0"/>
                <a:cs typeface="Arial" pitchFamily="34" charset="0"/>
              </a:rPr>
              <a:t>Play </a:t>
            </a:r>
            <a:r>
              <a:rPr lang="en-US" b="1" dirty="0" smtClean="0">
                <a:solidFill>
                  <a:srgbClr val="FF0000"/>
                </a:solidFill>
                <a:latin typeface="Arial" pitchFamily="34" charset="0"/>
                <a:cs typeface="Arial" pitchFamily="34" charset="0"/>
              </a:rPr>
              <a:t>is the work of Childhood</a:t>
            </a:r>
            <a:r>
              <a:rPr lang="en-US" dirty="0" smtClean="0">
                <a:latin typeface="Arial" pitchFamily="34" charset="0"/>
                <a:cs typeface="Arial" pitchFamily="34" charset="0"/>
              </a:rPr>
              <a:t>, if presented in a right manner.</a:t>
            </a:r>
          </a:p>
          <a:p>
            <a:endParaRPr 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4524315"/>
          </a:xfrm>
          <a:prstGeom prst="rect">
            <a:avLst/>
          </a:prstGeom>
        </p:spPr>
        <p:txBody>
          <a:bodyPr wrap="square">
            <a:spAutoFit/>
          </a:bodyPr>
          <a:lstStyle/>
          <a:p>
            <a:r>
              <a:rPr lang="en-US" dirty="0" smtClean="0"/>
              <a:t> </a:t>
            </a:r>
            <a:r>
              <a:rPr lang="en-US" dirty="0" smtClean="0">
                <a:latin typeface="Arial" pitchFamily="34" charset="0"/>
                <a:cs typeface="Arial" pitchFamily="34" charset="0"/>
              </a:rPr>
              <a:t>There are different types of play that can cater your child’s developmental needs</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Soft 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It is all about playing with soft toys or any material that can provide ease and comfort as well as calmness. </a:t>
            </a:r>
            <a:r>
              <a:rPr lang="en-US" u="sng" dirty="0" smtClean="0">
                <a:latin typeface="Arial" pitchFamily="34" charset="0"/>
                <a:cs typeface="Arial" pitchFamily="34" charset="0"/>
              </a:rPr>
              <a:t>ex</a:t>
            </a:r>
            <a:r>
              <a:rPr lang="en-US" dirty="0" smtClean="0">
                <a:latin typeface="Arial" pitchFamily="34" charset="0"/>
                <a:cs typeface="Arial" pitchFamily="34" charset="0"/>
              </a:rPr>
              <a:t>: One can encourage making of puppets from cotton balls or using of different materials in sticking or dabbing activities</a:t>
            </a:r>
            <a:r>
              <a:rPr lang="en-US" dirty="0" smtClean="0">
                <a:latin typeface="Arial" pitchFamily="34" charset="0"/>
                <a:cs typeface="Arial" pitchFamily="34" charset="0"/>
              </a:rPr>
              <a:t>.</a:t>
            </a:r>
          </a:p>
          <a:p>
            <a:endParaRPr lang="en-US" dirty="0" smtClean="0">
              <a:solidFill>
                <a:srgbClr val="FF0000"/>
              </a:solidFill>
              <a:latin typeface="Arial" pitchFamily="34" charset="0"/>
              <a:cs typeface="Arial" pitchFamily="34" charset="0"/>
            </a:endParaRPr>
          </a:p>
          <a:p>
            <a:endParaRPr lang="en-US" dirty="0" smtClean="0">
              <a:solidFill>
                <a:srgbClr val="FF0000"/>
              </a:solidFill>
              <a:latin typeface="Arial" pitchFamily="34" charset="0"/>
              <a:cs typeface="Arial" pitchFamily="34" charset="0"/>
            </a:endParaRPr>
          </a:p>
          <a:p>
            <a:endParaRPr lang="en-US" dirty="0" smtClean="0">
              <a:solidFill>
                <a:srgbClr val="FF0000"/>
              </a:solidFill>
              <a:latin typeface="Arial" pitchFamily="34" charset="0"/>
              <a:cs typeface="Arial" pitchFamily="34" charset="0"/>
            </a:endParaRPr>
          </a:p>
          <a:p>
            <a:endParaRPr lang="en-US" dirty="0" smtClean="0">
              <a:solidFill>
                <a:srgbClr val="FF0000"/>
              </a:solidFill>
              <a:latin typeface="Arial" pitchFamily="34" charset="0"/>
              <a:cs typeface="Arial" pitchFamily="34" charset="0"/>
            </a:endParaRPr>
          </a:p>
          <a:p>
            <a:endParaRPr lang="en-US" dirty="0" smtClean="0">
              <a:solidFill>
                <a:srgbClr val="FF0000"/>
              </a:solidFill>
              <a:latin typeface="Arial" pitchFamily="34" charset="0"/>
              <a:cs typeface="Arial" pitchFamily="34" charset="0"/>
            </a:endParaRPr>
          </a:p>
          <a:p>
            <a:endParaRPr lang="en-US" b="1" dirty="0" smtClean="0">
              <a:solidFill>
                <a:srgbClr val="FF0000"/>
              </a:solidFill>
              <a:latin typeface="Arial" pitchFamily="34" charset="0"/>
              <a:cs typeface="Arial" pitchFamily="34" charset="0"/>
            </a:endParaRPr>
          </a:p>
          <a:p>
            <a:endParaRPr lang="en-US" b="1" dirty="0" smtClean="0">
              <a:solidFill>
                <a:srgbClr val="FF0000"/>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Water </a:t>
            </a:r>
            <a:r>
              <a:rPr lang="en-US" b="1" dirty="0" smtClean="0">
                <a:solidFill>
                  <a:srgbClr val="FF0000"/>
                </a:solidFill>
                <a:latin typeface="Arial" pitchFamily="34" charset="0"/>
                <a:cs typeface="Arial" pitchFamily="34" charset="0"/>
              </a:rPr>
              <a:t>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It can stimulate </a:t>
            </a:r>
            <a:r>
              <a:rPr lang="en-US" dirty="0" smtClean="0">
                <a:latin typeface="Arial" pitchFamily="34" charset="0"/>
                <a:cs typeface="Arial" pitchFamily="34" charset="0"/>
              </a:rPr>
              <a:t>one’s senses</a:t>
            </a:r>
            <a:r>
              <a:rPr lang="en-US" dirty="0" smtClean="0">
                <a:latin typeface="Arial" pitchFamily="34" charset="0"/>
                <a:cs typeface="Arial" pitchFamily="34" charset="0"/>
              </a:rPr>
              <a:t>, </a:t>
            </a:r>
            <a:r>
              <a:rPr lang="en-US" dirty="0" smtClean="0">
                <a:latin typeface="Arial" pitchFamily="34" charset="0"/>
                <a:cs typeface="Arial" pitchFamily="34" charset="0"/>
              </a:rPr>
              <a:t>improve </a:t>
            </a:r>
            <a:r>
              <a:rPr lang="en-US" dirty="0" smtClean="0">
                <a:latin typeface="Arial" pitchFamily="34" charset="0"/>
                <a:cs typeface="Arial" pitchFamily="34" charset="0"/>
              </a:rPr>
              <a:t>blood circulation along with relaxing your nervous system. Learning of different concepts like sink and float, top and bottom can take place too </a:t>
            </a:r>
            <a:r>
              <a:rPr lang="en-US" dirty="0" smtClean="0">
                <a:latin typeface="Arial" pitchFamily="34" charset="0"/>
                <a:cs typeface="Arial" pitchFamily="34" charset="0"/>
              </a:rPr>
              <a:t>, without </a:t>
            </a:r>
            <a:r>
              <a:rPr lang="en-US" dirty="0" smtClean="0">
                <a:latin typeface="Arial" pitchFamily="34" charset="0"/>
                <a:cs typeface="Arial" pitchFamily="34" charset="0"/>
              </a:rPr>
              <a:t>making a much due effort.</a:t>
            </a:r>
            <a:endParaRPr lang="en-US" dirty="0">
              <a:latin typeface="Arial" pitchFamily="34" charset="0"/>
              <a:cs typeface="Arial" pitchFamily="34" charset="0"/>
            </a:endParaRPr>
          </a:p>
        </p:txBody>
      </p:sp>
      <p:pic>
        <p:nvPicPr>
          <p:cNvPr id="4" name="Picture 2" descr="Image result for soft play toy clipart"/>
          <p:cNvPicPr>
            <a:picLocks noChangeAspect="1" noChangeArrowheads="1"/>
          </p:cNvPicPr>
          <p:nvPr/>
        </p:nvPicPr>
        <p:blipFill>
          <a:blip r:embed="rId2"/>
          <a:srcRect/>
          <a:stretch>
            <a:fillRect/>
          </a:stretch>
        </p:blipFill>
        <p:spPr bwMode="auto">
          <a:xfrm>
            <a:off x="1851091" y="1981200"/>
            <a:ext cx="1944404" cy="1771651"/>
          </a:xfrm>
          <a:prstGeom prst="rect">
            <a:avLst/>
          </a:prstGeom>
          <a:noFill/>
        </p:spPr>
      </p:pic>
      <p:pic>
        <p:nvPicPr>
          <p:cNvPr id="21506" name="Picture 2" descr="Image result for soft play toy clipart"/>
          <p:cNvPicPr>
            <a:picLocks noChangeAspect="1" noChangeArrowheads="1"/>
          </p:cNvPicPr>
          <p:nvPr/>
        </p:nvPicPr>
        <p:blipFill>
          <a:blip r:embed="rId3"/>
          <a:srcRect/>
          <a:stretch>
            <a:fillRect/>
          </a:stretch>
        </p:blipFill>
        <p:spPr bwMode="auto">
          <a:xfrm>
            <a:off x="4038600" y="1905000"/>
            <a:ext cx="2296799" cy="1676400"/>
          </a:xfrm>
          <a:prstGeom prst="rect">
            <a:avLst/>
          </a:prstGeom>
          <a:noFill/>
        </p:spPr>
      </p:pic>
      <p:pic>
        <p:nvPicPr>
          <p:cNvPr id="8" name="Picture 4" descr="Image result for water  play toy clipart"/>
          <p:cNvPicPr>
            <a:picLocks noChangeAspect="1" noChangeArrowheads="1"/>
          </p:cNvPicPr>
          <p:nvPr/>
        </p:nvPicPr>
        <p:blipFill>
          <a:blip r:embed="rId4" cstate="print">
            <a:clrChange>
              <a:clrFrom>
                <a:srgbClr val="FFFFFF"/>
              </a:clrFrom>
              <a:clrTo>
                <a:srgbClr val="FFFFFF">
                  <a:alpha val="0"/>
                </a:srgbClr>
              </a:clrTo>
            </a:clrChange>
          </a:blip>
          <a:srcRect b="13793"/>
          <a:stretch>
            <a:fillRect/>
          </a:stretch>
        </p:blipFill>
        <p:spPr bwMode="auto">
          <a:xfrm>
            <a:off x="3048000" y="4648200"/>
            <a:ext cx="3059723" cy="2057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4247317"/>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Sand 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It can prove useful in learning patterns, alphabets, numbers , etc by writing in sand, moving one’s finger on sand paper letter or number cutouts, by sprinkling and sticking sand  in order to make different shapes and pattern</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Air 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It is about playing with handmade paper toys in air , to tracing numbers and pattern in air or imagining flying butterflies in air and running behind to catch them , seems little weird or rather funny but it’s a part of a child’s imaginary air play and for these young kids it’s a great learning experiences</a:t>
            </a:r>
            <a:endParaRPr lang="en-US" dirty="0">
              <a:latin typeface="Arial" pitchFamily="34" charset="0"/>
              <a:cs typeface="Arial" pitchFamily="34" charset="0"/>
            </a:endParaRPr>
          </a:p>
        </p:txBody>
      </p:sp>
      <p:pic>
        <p:nvPicPr>
          <p:cNvPr id="4" name="Picture 12" descr="Image result for sand writing clipart"/>
          <p:cNvPicPr>
            <a:picLocks noChangeAspect="1" noChangeArrowheads="1"/>
          </p:cNvPicPr>
          <p:nvPr/>
        </p:nvPicPr>
        <p:blipFill>
          <a:blip r:embed="rId2"/>
          <a:srcRect b="6145"/>
          <a:stretch>
            <a:fillRect/>
          </a:stretch>
        </p:blipFill>
        <p:spPr bwMode="auto">
          <a:xfrm>
            <a:off x="1981200" y="1447800"/>
            <a:ext cx="2057400" cy="1600200"/>
          </a:xfrm>
          <a:prstGeom prst="rect">
            <a:avLst/>
          </a:prstGeom>
          <a:noFill/>
        </p:spPr>
      </p:pic>
      <p:pic>
        <p:nvPicPr>
          <p:cNvPr id="5" name="Picture 10" descr="Image result for sand writing clipar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9600" y="1447800"/>
            <a:ext cx="2647950" cy="1724025"/>
          </a:xfrm>
          <a:prstGeom prst="rect">
            <a:avLst/>
          </a:prstGeom>
          <a:noFill/>
        </p:spPr>
      </p:pic>
      <p:pic>
        <p:nvPicPr>
          <p:cNvPr id="6" name="Picture 18" descr="Image result for air writing clipar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4648200"/>
            <a:ext cx="2414619" cy="1895476"/>
          </a:xfrm>
          <a:prstGeom prst="rect">
            <a:avLst/>
          </a:prstGeom>
          <a:noFill/>
        </p:spPr>
      </p:pic>
      <p:pic>
        <p:nvPicPr>
          <p:cNvPr id="7" name="Picture 20" descr="Image result for air writing clipar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600200" y="4724400"/>
            <a:ext cx="2514600" cy="1676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3970318"/>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Role 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It is all about enacting a family member, teacher or a friend for venting out of the emotions they develop when in contact with these personality. It helps to know many hidden traits to various unheard stories while a child performs a role play and helps them identify various problem solving and conflict resolution strategies.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Parachute play</a:t>
            </a:r>
            <a:r>
              <a:rPr lang="en-US" dirty="0" smtClean="0">
                <a:latin typeface="Arial" pitchFamily="34" charset="0"/>
                <a:cs typeface="Arial" pitchFamily="34" charset="0"/>
              </a:rPr>
              <a:t>-It is a play type , involving children holding a parachute in groups which helps them to learn the importance of cooperation , balance , team spirit and assists in the development of fine –motors and eye-hand co-ordination.</a:t>
            </a:r>
            <a:endParaRPr lang="en-US" dirty="0">
              <a:latin typeface="Arial" pitchFamily="34" charset="0"/>
              <a:cs typeface="Arial" pitchFamily="34" charset="0"/>
            </a:endParaRPr>
          </a:p>
        </p:txBody>
      </p:sp>
      <p:pic>
        <p:nvPicPr>
          <p:cNvPr id="4" name="Picture 24" descr="Image result for parachute play for kids clipart"/>
          <p:cNvPicPr>
            <a:picLocks noChangeAspect="1" noChangeArrowheads="1"/>
          </p:cNvPicPr>
          <p:nvPr/>
        </p:nvPicPr>
        <p:blipFill>
          <a:blip r:embed="rId2" cstate="print">
            <a:clrChange>
              <a:clrFrom>
                <a:srgbClr val="FFFFFF"/>
              </a:clrFrom>
              <a:clrTo>
                <a:srgbClr val="FFFFFF">
                  <a:alpha val="0"/>
                </a:srgbClr>
              </a:clrTo>
            </a:clrChange>
          </a:blip>
          <a:srcRect l="2404" t="3846"/>
          <a:stretch>
            <a:fillRect/>
          </a:stretch>
        </p:blipFill>
        <p:spPr bwMode="auto">
          <a:xfrm>
            <a:off x="3684270" y="4343400"/>
            <a:ext cx="2762250" cy="1905000"/>
          </a:xfrm>
          <a:prstGeom prst="rect">
            <a:avLst/>
          </a:prstGeom>
          <a:noFill/>
        </p:spPr>
      </p:pic>
      <p:pic>
        <p:nvPicPr>
          <p:cNvPr id="5" name="Picture 26" descr="Related image"/>
          <p:cNvPicPr>
            <a:picLocks noChangeAspect="1" noChangeArrowheads="1"/>
          </p:cNvPicPr>
          <p:nvPr/>
        </p:nvPicPr>
        <p:blipFill>
          <a:blip r:embed="rId3"/>
          <a:srcRect/>
          <a:stretch>
            <a:fillRect/>
          </a:stretch>
        </p:blipFill>
        <p:spPr bwMode="auto">
          <a:xfrm>
            <a:off x="3657600" y="1600200"/>
            <a:ext cx="2359798" cy="15716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5632311"/>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Colourful Play</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It is a play wherein a child draws, paints and colours using different art materials. Concept building and skill development takes place</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b="1" dirty="0" smtClean="0">
              <a:solidFill>
                <a:srgbClr val="FF0000"/>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Musical </a:t>
            </a:r>
            <a:r>
              <a:rPr lang="en-US" b="1" dirty="0" smtClean="0">
                <a:solidFill>
                  <a:srgbClr val="FF0000"/>
                </a:solidFill>
                <a:latin typeface="Arial" pitchFamily="34" charset="0"/>
                <a:cs typeface="Arial" pitchFamily="34" charset="0"/>
              </a:rPr>
              <a:t>Play</a:t>
            </a:r>
            <a:r>
              <a:rPr lang="en-US" dirty="0" smtClean="0">
                <a:latin typeface="Arial" pitchFamily="34" charset="0"/>
                <a:cs typeface="Arial" pitchFamily="34" charset="0"/>
              </a:rPr>
              <a:t> – It involves humming, singing and dancing to different tunes, rhymes and melodies either by listening or playing the music using different musical instruments like guitar, piano, etc. Music and songs not only </a:t>
            </a:r>
            <a:r>
              <a:rPr lang="en-US" dirty="0" smtClean="0">
                <a:latin typeface="Arial" pitchFamily="34" charset="0"/>
                <a:cs typeface="Arial" pitchFamily="34" charset="0"/>
              </a:rPr>
              <a:t>improve </a:t>
            </a:r>
            <a:r>
              <a:rPr lang="en-US" dirty="0" smtClean="0">
                <a:latin typeface="Arial" pitchFamily="34" charset="0"/>
                <a:cs typeface="Arial" pitchFamily="34" charset="0"/>
              </a:rPr>
              <a:t>listening and verbal skills but moving around and dancing, also improves balance and flexibility.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pic>
        <p:nvPicPr>
          <p:cNvPr id="4" name="Picture 22" descr="Image result for air writing clipar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914400"/>
            <a:ext cx="1981200" cy="1547813"/>
          </a:xfrm>
          <a:prstGeom prst="rect">
            <a:avLst/>
          </a:prstGeom>
          <a:noFill/>
        </p:spPr>
      </p:pic>
      <p:pic>
        <p:nvPicPr>
          <p:cNvPr id="5" name="Picture 28" descr="Image result for musical play for kids clipart"/>
          <p:cNvPicPr>
            <a:picLocks noChangeAspect="1" noChangeArrowheads="1"/>
          </p:cNvPicPr>
          <p:nvPr/>
        </p:nvPicPr>
        <p:blipFill>
          <a:blip r:embed="rId3" cstate="print">
            <a:clrChange>
              <a:clrFrom>
                <a:srgbClr val="FFFFFF"/>
              </a:clrFrom>
              <a:clrTo>
                <a:srgbClr val="FFFFFF">
                  <a:alpha val="0"/>
                </a:srgbClr>
              </a:clrTo>
            </a:clrChange>
          </a:blip>
          <a:srcRect l="1282" t="3846"/>
          <a:stretch>
            <a:fillRect/>
          </a:stretch>
        </p:blipFill>
        <p:spPr bwMode="auto">
          <a:xfrm>
            <a:off x="1295400" y="4267200"/>
            <a:ext cx="2209800" cy="1905000"/>
          </a:xfrm>
          <a:prstGeom prst="rect">
            <a:avLst/>
          </a:prstGeom>
          <a:noFill/>
        </p:spPr>
      </p:pic>
      <p:pic>
        <p:nvPicPr>
          <p:cNvPr id="6" name="Picture 30" descr="Image result for musical play for kids clipar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48200" y="3810000"/>
            <a:ext cx="2743200" cy="2469666"/>
          </a:xfrm>
          <a:prstGeom prst="rect">
            <a:avLst/>
          </a:prstGeom>
          <a:noFill/>
        </p:spPr>
      </p:pic>
      <p:pic>
        <p:nvPicPr>
          <p:cNvPr id="7" name="Picture 32" descr="Related imag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38800" y="1219200"/>
            <a:ext cx="1891278" cy="1257301"/>
          </a:xfrm>
          <a:prstGeom prst="rect">
            <a:avLst/>
          </a:prstGeom>
          <a:noFill/>
        </p:spPr>
      </p:pic>
      <p:pic>
        <p:nvPicPr>
          <p:cNvPr id="9" name="Picture 42" descr="Related image"/>
          <p:cNvPicPr>
            <a:picLocks noChangeAspect="1" noChangeArrowheads="1"/>
          </p:cNvPicPr>
          <p:nvPr/>
        </p:nvPicPr>
        <p:blipFill>
          <a:blip r:embed="rId6" cstate="print">
            <a:clrChange>
              <a:clrFrom>
                <a:srgbClr val="FFFFFF"/>
              </a:clrFrom>
              <a:clrTo>
                <a:srgbClr val="FFFFFF">
                  <a:alpha val="0"/>
                </a:srgbClr>
              </a:clrTo>
            </a:clrChange>
          </a:blip>
          <a:srcRect l="3763" t="5442"/>
          <a:stretch>
            <a:fillRect/>
          </a:stretch>
        </p:blipFill>
        <p:spPr bwMode="auto">
          <a:xfrm>
            <a:off x="1219200" y="1143000"/>
            <a:ext cx="2024726" cy="13239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369332"/>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p:txBody>
      </p:sp>
      <p:sp>
        <p:nvSpPr>
          <p:cNvPr id="4" name="Rectangle 3"/>
          <p:cNvSpPr/>
          <p:nvPr/>
        </p:nvSpPr>
        <p:spPr>
          <a:xfrm>
            <a:off x="762000" y="2895600"/>
            <a:ext cx="7467600" cy="646331"/>
          </a:xfrm>
          <a:prstGeom prst="rect">
            <a:avLst/>
          </a:prstGeom>
        </p:spPr>
        <p:txBody>
          <a:bodyPr wrap="square">
            <a:spAutoFit/>
          </a:bodyPr>
          <a:lstStyle/>
          <a:p>
            <a:r>
              <a:rPr lang="en-US" dirty="0" smtClean="0">
                <a:latin typeface="Arial" pitchFamily="34" charset="0"/>
                <a:cs typeface="Arial" pitchFamily="34" charset="0"/>
              </a:rPr>
              <a:t>Apart from this mud play , food play (no flame cooking) , Natural play (Playing in open-natural environment), etc also can be encouraged.</a:t>
            </a:r>
            <a:endParaRPr lang="en-US" dirty="0">
              <a:latin typeface="Arial" pitchFamily="34" charset="0"/>
              <a:cs typeface="Arial" pitchFamily="34" charset="0"/>
            </a:endParaRPr>
          </a:p>
        </p:txBody>
      </p:sp>
      <p:sp>
        <p:nvSpPr>
          <p:cNvPr id="5" name="Rectangle 4"/>
          <p:cNvSpPr/>
          <p:nvPr/>
        </p:nvSpPr>
        <p:spPr>
          <a:xfrm>
            <a:off x="304800" y="381000"/>
            <a:ext cx="8686800" cy="646331"/>
          </a:xfrm>
          <a:prstGeom prst="rect">
            <a:avLst/>
          </a:prstGeom>
        </p:spPr>
        <p:txBody>
          <a:bodyPr wrap="square">
            <a:spAutoFit/>
          </a:bodyPr>
          <a:lstStyle/>
          <a:p>
            <a:r>
              <a:rPr lang="en-US" b="1" dirty="0" smtClean="0">
                <a:solidFill>
                  <a:srgbClr val="FF0000"/>
                </a:solidFill>
                <a:latin typeface="Arial" pitchFamily="34" charset="0"/>
                <a:cs typeface="Arial" pitchFamily="34" charset="0"/>
              </a:rPr>
              <a:t>Free play</a:t>
            </a:r>
            <a:r>
              <a:rPr lang="en-US" dirty="0" smtClean="0">
                <a:latin typeface="Arial" pitchFamily="34" charset="0"/>
                <a:cs typeface="Arial" pitchFamily="34" charset="0"/>
              </a:rPr>
              <a:t> –It involves a set of activities from block building to threading beads to board games , </a:t>
            </a:r>
            <a:r>
              <a:rPr lang="en-US" dirty="0" err="1" smtClean="0">
                <a:latin typeface="Arial" pitchFamily="34" charset="0"/>
                <a:cs typeface="Arial" pitchFamily="34" charset="0"/>
              </a:rPr>
              <a:t>legos</a:t>
            </a:r>
            <a:r>
              <a:rPr lang="en-US" dirty="0" smtClean="0">
                <a:latin typeface="Arial" pitchFamily="34" charset="0"/>
                <a:cs typeface="Arial" pitchFamily="34" charset="0"/>
              </a:rPr>
              <a:t>, puzzles </a:t>
            </a:r>
            <a:r>
              <a:rPr lang="en-US" dirty="0" smtClean="0">
                <a:latin typeface="Arial" pitchFamily="34" charset="0"/>
                <a:cs typeface="Arial" pitchFamily="34" charset="0"/>
              </a:rPr>
              <a:t>etc or a combination of above activities.</a:t>
            </a:r>
            <a:endParaRPr lang="en-US" dirty="0">
              <a:latin typeface="Arial" pitchFamily="34" charset="0"/>
              <a:cs typeface="Arial" pitchFamily="34" charset="0"/>
            </a:endParaRPr>
          </a:p>
        </p:txBody>
      </p:sp>
      <p:pic>
        <p:nvPicPr>
          <p:cNvPr id="6" name="Picture 44" descr="Image result for lego playing clipart"/>
          <p:cNvPicPr>
            <a:picLocks noChangeAspect="1" noChangeArrowheads="1"/>
          </p:cNvPicPr>
          <p:nvPr/>
        </p:nvPicPr>
        <p:blipFill>
          <a:blip r:embed="rId2" cstate="print"/>
          <a:srcRect/>
          <a:stretch>
            <a:fillRect/>
          </a:stretch>
        </p:blipFill>
        <p:spPr bwMode="auto">
          <a:xfrm>
            <a:off x="990599" y="1066800"/>
            <a:ext cx="2516535" cy="1676400"/>
          </a:xfrm>
          <a:prstGeom prst="rect">
            <a:avLst/>
          </a:prstGeom>
          <a:noFill/>
        </p:spPr>
      </p:pic>
      <p:pic>
        <p:nvPicPr>
          <p:cNvPr id="7" name="Picture 46" descr="Image result for board games clipart"/>
          <p:cNvPicPr>
            <a:picLocks noChangeAspect="1" noChangeArrowheads="1"/>
          </p:cNvPicPr>
          <p:nvPr/>
        </p:nvPicPr>
        <p:blipFill>
          <a:blip r:embed="rId3"/>
          <a:srcRect/>
          <a:stretch>
            <a:fillRect/>
          </a:stretch>
        </p:blipFill>
        <p:spPr bwMode="auto">
          <a:xfrm>
            <a:off x="3962400" y="1143000"/>
            <a:ext cx="2575078" cy="1600200"/>
          </a:xfrm>
          <a:prstGeom prst="rect">
            <a:avLst/>
          </a:prstGeom>
          <a:noFill/>
        </p:spPr>
      </p:pic>
      <p:pic>
        <p:nvPicPr>
          <p:cNvPr id="8" name="Picture 52" descr="Image result for mud play clipart"/>
          <p:cNvPicPr>
            <a:picLocks noChangeAspect="1" noChangeArrowheads="1"/>
          </p:cNvPicPr>
          <p:nvPr/>
        </p:nvPicPr>
        <p:blipFill>
          <a:blip r:embed="rId4">
            <a:clrChange>
              <a:clrFrom>
                <a:srgbClr val="FFFFFF"/>
              </a:clrFrom>
              <a:clrTo>
                <a:srgbClr val="FFFFFF">
                  <a:alpha val="0"/>
                </a:srgbClr>
              </a:clrTo>
            </a:clrChange>
          </a:blip>
          <a:srcRect b="10145"/>
          <a:stretch>
            <a:fillRect/>
          </a:stretch>
        </p:blipFill>
        <p:spPr bwMode="auto">
          <a:xfrm>
            <a:off x="609600" y="3733800"/>
            <a:ext cx="3001463" cy="2133600"/>
          </a:xfrm>
          <a:prstGeom prst="rect">
            <a:avLst/>
          </a:prstGeom>
          <a:noFill/>
        </p:spPr>
      </p:pic>
      <p:pic>
        <p:nvPicPr>
          <p:cNvPr id="9" name="Picture 54" descr="Image result for cooking clipart"/>
          <p:cNvPicPr>
            <a:picLocks noChangeAspect="1" noChangeArrowheads="1"/>
          </p:cNvPicPr>
          <p:nvPr/>
        </p:nvPicPr>
        <p:blipFill>
          <a:blip r:embed="rId5" cstate="print"/>
          <a:srcRect b="29630"/>
          <a:stretch>
            <a:fillRect/>
          </a:stretch>
        </p:blipFill>
        <p:spPr bwMode="auto">
          <a:xfrm>
            <a:off x="3733800" y="4038600"/>
            <a:ext cx="1924187" cy="1752600"/>
          </a:xfrm>
          <a:prstGeom prst="rect">
            <a:avLst/>
          </a:prstGeom>
          <a:noFill/>
        </p:spPr>
      </p:pic>
      <p:pic>
        <p:nvPicPr>
          <p:cNvPr id="10" name="Picture 62" descr="Related im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0" y="3886200"/>
            <a:ext cx="2071743" cy="2057400"/>
          </a:xfrm>
          <a:prstGeom prst="rect">
            <a:avLst/>
          </a:prstGeom>
          <a:noFill/>
        </p:spPr>
      </p:pic>
      <p:sp>
        <p:nvSpPr>
          <p:cNvPr id="12" name="TextBox 11"/>
          <p:cNvSpPr txBox="1"/>
          <p:nvPr/>
        </p:nvSpPr>
        <p:spPr>
          <a:xfrm>
            <a:off x="1828800" y="6324600"/>
            <a:ext cx="5486400" cy="307777"/>
          </a:xfrm>
          <a:prstGeom prst="rect">
            <a:avLst/>
          </a:prstGeom>
          <a:noFill/>
        </p:spPr>
        <p:txBody>
          <a:bodyPr wrap="square" rtlCol="0">
            <a:spAutoFit/>
          </a:bodyPr>
          <a:lstStyle/>
          <a:p>
            <a:pPr algn="ctr"/>
            <a:r>
              <a:rPr lang="en-US" sz="1400" dirty="0" smtClean="0"/>
              <a:t>Image Source: www.google.com</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152400"/>
            <a:ext cx="8458200" cy="369332"/>
          </a:xfrm>
          <a:prstGeom prst="rect">
            <a:avLst/>
          </a:prstGeom>
        </p:spPr>
        <p:txBody>
          <a:bodyPr wrap="square">
            <a:spAutoFit/>
          </a:bodyPr>
          <a:lstStyle/>
          <a:p>
            <a:r>
              <a:rPr lang="en-US" dirty="0" smtClean="0"/>
              <a:t> </a:t>
            </a:r>
            <a:endParaRPr lang="en-US" dirty="0" smtClean="0">
              <a:latin typeface="Arial" pitchFamily="34" charset="0"/>
              <a:cs typeface="Arial" pitchFamily="34" charset="0"/>
            </a:endParaRPr>
          </a:p>
        </p:txBody>
      </p:sp>
      <p:sp>
        <p:nvSpPr>
          <p:cNvPr id="4" name="Rectangle 3"/>
          <p:cNvSpPr/>
          <p:nvPr/>
        </p:nvSpPr>
        <p:spPr>
          <a:xfrm>
            <a:off x="381000" y="457200"/>
            <a:ext cx="8305800" cy="6278642"/>
          </a:xfrm>
          <a:prstGeom prst="rect">
            <a:avLst/>
          </a:prstGeom>
        </p:spPr>
        <p:txBody>
          <a:bodyPr wrap="square">
            <a:spAutoFit/>
          </a:bodyPr>
          <a:lstStyle/>
          <a:p>
            <a:r>
              <a:rPr lang="en-US" b="1" dirty="0" smtClean="0">
                <a:latin typeface="Arial" pitchFamily="34" charset="0"/>
                <a:cs typeface="Arial" pitchFamily="34" charset="0"/>
              </a:rPr>
              <a:t>So as teachers , parents , counselors and educators </a:t>
            </a:r>
            <a:r>
              <a:rPr lang="en-US"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Let’s </a:t>
            </a:r>
            <a:r>
              <a:rPr lang="en-US" b="1" dirty="0" smtClean="0">
                <a:solidFill>
                  <a:srgbClr val="FF0000"/>
                </a:solidFill>
                <a:latin typeface="Arial" pitchFamily="34" charset="0"/>
                <a:cs typeface="Arial" pitchFamily="34" charset="0"/>
              </a:rPr>
              <a:t>Encourage play in our teaching and learning strategies , for that the childhood is never going to come again</a:t>
            </a:r>
            <a:r>
              <a:rPr lang="en-US" b="1" dirty="0" smtClean="0">
                <a:solidFill>
                  <a:srgbClr val="FF0000"/>
                </a:solidFill>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Cherish and Capture the moments as these Powerful Plays will play one of the important roles in building your child’s holistic development</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2400" b="1" dirty="0" smtClean="0">
                <a:latin typeface="Arial" pitchFamily="34" charset="0"/>
                <a:cs typeface="Arial" pitchFamily="34" charset="0"/>
              </a:rPr>
              <a:t> Friedrich </a:t>
            </a:r>
            <a:r>
              <a:rPr lang="en-US" sz="2400" b="1" dirty="0" smtClean="0">
                <a:latin typeface="Arial" pitchFamily="34" charset="0"/>
                <a:cs typeface="Arial" pitchFamily="34" charset="0"/>
              </a:rPr>
              <a:t>Froebel was the first educator to introduce </a:t>
            </a:r>
            <a:r>
              <a:rPr lang="en-US" sz="2400" b="1" dirty="0" smtClean="0">
                <a:latin typeface="Arial" pitchFamily="34" charset="0"/>
                <a:cs typeface="Arial" pitchFamily="34" charset="0"/>
              </a:rPr>
              <a:t>      </a:t>
            </a:r>
          </a:p>
          <a:p>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       play </a:t>
            </a:r>
            <a:r>
              <a:rPr lang="en-US" sz="2400" b="1" dirty="0" smtClean="0">
                <a:latin typeface="Arial" pitchFamily="34" charset="0"/>
                <a:cs typeface="Arial" pitchFamily="34" charset="0"/>
              </a:rPr>
              <a:t>as an essential part of the school work</a:t>
            </a:r>
            <a:r>
              <a:rPr lang="en-US" sz="2400" b="1" dirty="0" smtClean="0">
                <a:latin typeface="Arial" pitchFamily="34" charset="0"/>
                <a:cs typeface="Arial" pitchFamily="34" charset="0"/>
              </a:rPr>
              <a:t>.</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dirty="0" smtClean="0">
                <a:latin typeface="Arial" pitchFamily="34" charset="0"/>
                <a:cs typeface="Arial" pitchFamily="34" charset="0"/>
              </a:rPr>
              <a:t>Play </a:t>
            </a:r>
            <a:r>
              <a:rPr lang="en-US" dirty="0" smtClean="0">
                <a:latin typeface="Arial" pitchFamily="34" charset="0"/>
                <a:cs typeface="Arial" pitchFamily="34" charset="0"/>
              </a:rPr>
              <a:t>involving activities and experiences </a:t>
            </a:r>
            <a:r>
              <a:rPr lang="en-US" dirty="0" smtClean="0">
                <a:latin typeface="Arial" pitchFamily="34" charset="0"/>
                <a:cs typeface="Arial" pitchFamily="34" charset="0"/>
              </a:rPr>
              <a:t>that lead </a:t>
            </a:r>
            <a:r>
              <a:rPr lang="en-US" dirty="0" smtClean="0">
                <a:latin typeface="Arial" pitchFamily="34" charset="0"/>
                <a:cs typeface="Arial" pitchFamily="34" charset="0"/>
              </a:rPr>
              <a:t>to development of balanced emotions and practical skills that can prepare a child to perform his real and routine daily task</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Sense of independence, manipulation, decision making and communication skills, problem solving and conflict resolving, resilience, spatial and logical reasoning, numerical and linguistic development can be promoted through </a:t>
            </a:r>
            <a:r>
              <a:rPr lang="en-US" b="1" dirty="0" smtClean="0">
                <a:solidFill>
                  <a:srgbClr val="FF0000"/>
                </a:solidFill>
                <a:latin typeface="Arial" pitchFamily="34" charset="0"/>
                <a:cs typeface="Arial" pitchFamily="34" charset="0"/>
              </a:rPr>
              <a:t>PLAY</a:t>
            </a:r>
            <a:r>
              <a:rPr lang="en-US" dirty="0" smtClean="0">
                <a:latin typeface="Arial" pitchFamily="34" charset="0"/>
                <a:cs typeface="Arial" pitchFamily="34" charset="0"/>
              </a:rPr>
              <a:t>.</a:t>
            </a:r>
          </a:p>
          <a:p>
            <a:endParaRPr lang="en-US"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439</Words>
  <Application>Microsoft Office PowerPoint</Application>
  <PresentationFormat>On-screen Show (4:3)</PresentationFormat>
  <Paragraphs>83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Powers of Play  </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 of Play  </dc:title>
  <dc:creator>pooja</dc:creator>
  <cp:lastModifiedBy>pooja</cp:lastModifiedBy>
  <cp:revision>15</cp:revision>
  <dcterms:created xsi:type="dcterms:W3CDTF">2006-08-16T00:00:00Z</dcterms:created>
  <dcterms:modified xsi:type="dcterms:W3CDTF">2018-08-19T16:38:38Z</dcterms:modified>
</cp:coreProperties>
</file>